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61" d="100"/>
          <a:sy n="61" d="100"/>
        </p:scale>
        <p:origin x="13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653136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753472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43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2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5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2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6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1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7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7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7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FDA9-C0CE-4A60-A531-05EFDBD3189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3ED6-3593-4A2C-992C-469E35F09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9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7;&#1080;&#1090;&#1072;&#1085;&#1080;&#1077;\krolik-bobo-nyam-nyam-pesenka-pro-edu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7;&#1080;&#1090;&#1072;&#1085;&#1080;&#1077;\krolik-bobo-nyam-nyam-pesenka-pro-edu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857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Горячий завтрак в МБОУ СОШ №7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3600" i="1" dirty="0" smtClean="0"/>
              <a:t>из истории школьного питания)</a:t>
            </a:r>
            <a:br>
              <a:rPr lang="ru-RU" sz="3600" i="1" dirty="0" smtClean="0"/>
            </a:br>
            <a:r>
              <a:rPr lang="ru-RU" sz="3600" i="1" dirty="0" smtClean="0"/>
              <a:t>26 октября 2022 г.</a:t>
            </a:r>
            <a:endParaRPr lang="ru-RU" i="1" dirty="0"/>
          </a:p>
        </p:txBody>
      </p:sp>
      <p:pic>
        <p:nvPicPr>
          <p:cNvPr id="3" name="krolik-bobo-nyam-nyam-pesenka-pro-e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Яблоко сезонное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eeform 26"/>
          <p:cNvSpPr>
            <a:spLocks/>
          </p:cNvSpPr>
          <p:nvPr/>
        </p:nvSpPr>
        <p:spPr bwMode="gray">
          <a:xfrm flipH="1">
            <a:off x="2286000" y="185958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" name="Freeform 27"/>
          <p:cNvSpPr>
            <a:spLocks/>
          </p:cNvSpPr>
          <p:nvPr/>
        </p:nvSpPr>
        <p:spPr bwMode="gray">
          <a:xfrm>
            <a:off x="4587875" y="185958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2286000" y="3874125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" name="Freeform 29"/>
          <p:cNvSpPr>
            <a:spLocks/>
          </p:cNvSpPr>
          <p:nvPr/>
        </p:nvSpPr>
        <p:spPr bwMode="gray">
          <a:xfrm flipH="1">
            <a:off x="4587875" y="3874125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gray">
          <a:xfrm>
            <a:off x="3286116" y="2500306"/>
            <a:ext cx="2643206" cy="2571768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white">
          <a:xfrm>
            <a:off x="2487613" y="2262812"/>
            <a:ext cx="15795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0" dirty="0" smtClean="0">
                <a:solidFill>
                  <a:srgbClr val="FFFFFF"/>
                </a:solidFill>
                <a:cs typeface="Arial" charset="0"/>
              </a:rPr>
              <a:t>белки</a:t>
            </a:r>
            <a:endParaRPr lang="en-US" sz="2800" b="1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white">
          <a:xfrm>
            <a:off x="4838700" y="2262812"/>
            <a:ext cx="15795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жиры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white">
          <a:xfrm>
            <a:off x="2495550" y="4813925"/>
            <a:ext cx="17906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углеводы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white">
          <a:xfrm>
            <a:off x="4572000" y="4813925"/>
            <a:ext cx="20717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калорийность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gray">
          <a:xfrm>
            <a:off x="3571868" y="2928934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0,8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gray">
          <a:xfrm>
            <a:off x="4714876" y="2928934"/>
            <a:ext cx="857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0,8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gray">
          <a:xfrm>
            <a:off x="3428992" y="4071942"/>
            <a:ext cx="8258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19,6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4714876" y="4071942"/>
            <a:ext cx="550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94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14293"/>
          <a:ext cx="8572559" cy="635798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72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/>
                        <a:t>Раздел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/>
                        <a:t>№ рец.</a:t>
                      </a:r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/>
                        <a:t>Блюдо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/>
                        <a:t>Цена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err="1" smtClean="0"/>
                        <a:t>Гор.блюдо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204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/>
                        <a:t>Макароны отварные с сыром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30,4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err="1" smtClean="0"/>
                        <a:t>Гор.напиток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352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/>
                        <a:t>Кисель из яблок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8,3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Хлеб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 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/>
                        <a:t>Пшеничный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3,29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Хлеб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 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/>
                        <a:t>Ржаной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3,75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72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err="1" smtClean="0"/>
                        <a:t>Кислом-ное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/>
                        <a:t> </a:t>
                      </a:r>
                      <a:r>
                        <a:rPr lang="ru-RU" sz="2800" u="none" strike="noStrike" dirty="0" smtClean="0"/>
                        <a:t>125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/>
                        <a:t>Биойогурт в индивидуальной упаковке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23,4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2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Фрукты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/>
                        <a:t>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 smtClean="0"/>
                        <a:t>Яблоко сезонное калибров.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12,6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72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err="1" smtClean="0"/>
                        <a:t>Кислом-ное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14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/>
                        <a:t>Масло сливочное "Крестьянское" 72,5%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8,26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0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/>
                        <a:t>Итого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 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/>
                        <a:t>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/>
                        <a:t>90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3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85776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Приятного аппетита!</a:t>
            </a:r>
            <a:br>
              <a:rPr lang="ru-RU" b="1" dirty="0" smtClean="0"/>
            </a:br>
            <a:r>
              <a:rPr lang="ru-RU" b="1" dirty="0" smtClean="0"/>
              <a:t>Встретимся за обедом!</a:t>
            </a:r>
            <a:endParaRPr lang="ru-RU" i="1" dirty="0"/>
          </a:p>
        </p:txBody>
      </p:sp>
      <p:pic>
        <p:nvPicPr>
          <p:cNvPr id="3" name="krolik-bobo-nyam-nyam-pesenka-pro-e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 в граммах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54"/>
          <p:cNvSpPr>
            <a:spLocks noChangeArrowheads="1"/>
          </p:cNvSpPr>
          <p:nvPr/>
        </p:nvSpPr>
        <p:spPr bwMode="gray">
          <a:xfrm>
            <a:off x="214282" y="3286124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55"/>
          <p:cNvSpPr txBox="1">
            <a:spLocks noChangeArrowheads="1"/>
          </p:cNvSpPr>
          <p:nvPr/>
        </p:nvSpPr>
        <p:spPr bwMode="black">
          <a:xfrm>
            <a:off x="3786182" y="3786190"/>
            <a:ext cx="1905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0" dirty="0" smtClean="0">
                <a:cs typeface="Arial" charset="0"/>
              </a:rPr>
              <a:t>760 </a:t>
            </a:r>
            <a:r>
              <a:rPr lang="ru-RU" sz="2400" b="1" i="0" dirty="0" err="1" smtClean="0">
                <a:cs typeface="Arial" charset="0"/>
              </a:rPr>
              <a:t>гр</a:t>
            </a:r>
            <a:endParaRPr lang="en-US" sz="2400" b="1" i="0" dirty="0">
              <a:cs typeface="Arial" charset="0"/>
            </a:endParaRPr>
          </a:p>
        </p:txBody>
      </p:sp>
      <p:sp>
        <p:nvSpPr>
          <p:cNvPr id="5" name="AutoShape 56"/>
          <p:cNvSpPr>
            <a:spLocks noChangeArrowheads="1"/>
          </p:cNvSpPr>
          <p:nvPr/>
        </p:nvSpPr>
        <p:spPr bwMode="gray">
          <a:xfrm>
            <a:off x="285720" y="3714752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white">
          <a:xfrm>
            <a:off x="428596" y="3286124"/>
            <a:ext cx="20989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200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357158" y="3857628"/>
            <a:ext cx="23161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  <a:cs typeface="Arial" charset="0"/>
              </a:rPr>
              <a:t>Кисель из яблок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AutoShape 59"/>
          <p:cNvSpPr>
            <a:spLocks noChangeArrowheads="1"/>
          </p:cNvSpPr>
          <p:nvPr/>
        </p:nvSpPr>
        <p:spPr bwMode="gray">
          <a:xfrm>
            <a:off x="1428728" y="1643050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60"/>
          <p:cNvSpPr>
            <a:spLocks noChangeArrowheads="1"/>
          </p:cNvSpPr>
          <p:nvPr/>
        </p:nvSpPr>
        <p:spPr bwMode="gray">
          <a:xfrm>
            <a:off x="1500166" y="2000240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white">
          <a:xfrm>
            <a:off x="1857356" y="1643050"/>
            <a:ext cx="19549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180/36/9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gray">
          <a:xfrm>
            <a:off x="1571604" y="2214554"/>
            <a:ext cx="231616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  <a:cs typeface="Arial" charset="0"/>
              </a:rPr>
              <a:t>Макароны отварные с сыром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AutoShape 63"/>
          <p:cNvSpPr>
            <a:spLocks noChangeArrowheads="1"/>
          </p:cNvSpPr>
          <p:nvPr/>
        </p:nvSpPr>
        <p:spPr bwMode="gray">
          <a:xfrm>
            <a:off x="6286512" y="3214686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hlink">
                  <a:gamma/>
                  <a:shade val="7921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gray">
          <a:xfrm>
            <a:off x="6357950" y="3714752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white">
          <a:xfrm>
            <a:off x="6643702" y="3286124"/>
            <a:ext cx="20881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100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gray">
          <a:xfrm>
            <a:off x="6429388" y="3786190"/>
            <a:ext cx="231616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  <a:cs typeface="Arial" charset="0"/>
              </a:rPr>
              <a:t>Яблоко сезонное калиброванное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AutoShape 67"/>
          <p:cNvSpPr>
            <a:spLocks noChangeArrowheads="1"/>
          </p:cNvSpPr>
          <p:nvPr/>
        </p:nvSpPr>
        <p:spPr bwMode="gray">
          <a:xfrm>
            <a:off x="5500694" y="1643050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68"/>
          <p:cNvSpPr>
            <a:spLocks noChangeArrowheads="1"/>
          </p:cNvSpPr>
          <p:nvPr/>
        </p:nvSpPr>
        <p:spPr bwMode="gray">
          <a:xfrm>
            <a:off x="5572132" y="2071678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white">
          <a:xfrm>
            <a:off x="5715008" y="1643050"/>
            <a:ext cx="20881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0" dirty="0" smtClean="0">
                <a:solidFill>
                  <a:srgbClr val="FFFFFF"/>
                </a:solidFill>
                <a:cs typeface="Arial" charset="0"/>
              </a:rPr>
              <a:t>125</a:t>
            </a:r>
            <a:endParaRPr lang="en-US" sz="2000" b="1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5643570" y="2143116"/>
            <a:ext cx="231616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0" dirty="0" err="1" smtClean="0">
                <a:solidFill>
                  <a:srgbClr val="000000"/>
                </a:solidFill>
                <a:cs typeface="Arial" charset="0"/>
              </a:rPr>
              <a:t>Биойгурт</a:t>
            </a:r>
            <a:r>
              <a:rPr lang="ru-RU" sz="2000" b="1" i="0" dirty="0" smtClean="0">
                <a:solidFill>
                  <a:srgbClr val="000000"/>
                </a:solidFill>
                <a:cs typeface="Arial" charset="0"/>
              </a:rPr>
              <a:t> в индивидуальной упаковке</a:t>
            </a:r>
            <a:endParaRPr lang="en-US" sz="2000" b="1" i="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0" name="Group 71"/>
          <p:cNvGrpSpPr>
            <a:grpSpLocks/>
          </p:cNvGrpSpPr>
          <p:nvPr/>
        </p:nvGrpSpPr>
        <p:grpSpPr bwMode="auto">
          <a:xfrm>
            <a:off x="3500430" y="3000372"/>
            <a:ext cx="2357454" cy="2108201"/>
            <a:chOff x="1968" y="1488"/>
            <a:chExt cx="1776" cy="1766"/>
          </a:xfrm>
        </p:grpSpPr>
        <p:sp>
          <p:nvSpPr>
            <p:cNvPr id="21" name="AutoShape 72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" name="AutoShape 73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3" name="AutoShape 74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4" name="AutoShape 75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25" name="AutoShape 54"/>
          <p:cNvSpPr>
            <a:spLocks noChangeArrowheads="1"/>
          </p:cNvSpPr>
          <p:nvPr/>
        </p:nvSpPr>
        <p:spPr bwMode="gray">
          <a:xfrm>
            <a:off x="1428728" y="4929198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6"/>
          <p:cNvSpPr>
            <a:spLocks noChangeArrowheads="1"/>
          </p:cNvSpPr>
          <p:nvPr/>
        </p:nvSpPr>
        <p:spPr bwMode="gray">
          <a:xfrm>
            <a:off x="1500166" y="5286388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gray">
          <a:xfrm>
            <a:off x="1571604" y="5429264"/>
            <a:ext cx="231616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  <a:cs typeface="Arial" charset="0"/>
              </a:rPr>
              <a:t>Хлеб пшеничный и ржаной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white">
          <a:xfrm>
            <a:off x="1714480" y="4929198"/>
            <a:ext cx="20989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50+50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AutoShape 54"/>
          <p:cNvSpPr>
            <a:spLocks noChangeArrowheads="1"/>
          </p:cNvSpPr>
          <p:nvPr/>
        </p:nvSpPr>
        <p:spPr bwMode="gray">
          <a:xfrm>
            <a:off x="5286380" y="4929198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3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6"/>
          <p:cNvSpPr>
            <a:spLocks noChangeArrowheads="1"/>
          </p:cNvSpPr>
          <p:nvPr/>
        </p:nvSpPr>
        <p:spPr bwMode="gray">
          <a:xfrm>
            <a:off x="5357818" y="5357826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5429256" y="5500702"/>
            <a:ext cx="231616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  <a:cs typeface="Arial" charset="0"/>
              </a:rPr>
              <a:t>Масло сливочное «Крестьянское»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white">
          <a:xfrm>
            <a:off x="5500694" y="4929198"/>
            <a:ext cx="20989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10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Новая папка\image-26-10-22-06-54-2.png"/>
          <p:cNvPicPr>
            <a:picLocks noChangeAspect="1" noChangeArrowheads="1"/>
          </p:cNvPicPr>
          <p:nvPr/>
        </p:nvPicPr>
        <p:blipFill>
          <a:blip r:embed="rId2" cstate="print"/>
          <a:srcRect t="17387" b="15113"/>
          <a:stretch>
            <a:fillRect/>
          </a:stretch>
        </p:blipFill>
        <p:spPr bwMode="auto">
          <a:xfrm>
            <a:off x="6215074" y="3343256"/>
            <a:ext cx="2928926" cy="3514743"/>
          </a:xfrm>
          <a:prstGeom prst="rect">
            <a:avLst/>
          </a:prstGeom>
          <a:noFill/>
        </p:spPr>
      </p:pic>
      <p:pic>
        <p:nvPicPr>
          <p:cNvPr id="8" name="Picture 3" descr="C:\Users\Наталья\Desktop\Новая папка\image-26-10-22-06-54-1.png"/>
          <p:cNvPicPr>
            <a:picLocks noChangeAspect="1" noChangeArrowheads="1"/>
          </p:cNvPicPr>
          <p:nvPr/>
        </p:nvPicPr>
        <p:blipFill>
          <a:blip r:embed="rId3" cstate="print"/>
          <a:srcRect t="8911" b="13861"/>
          <a:stretch>
            <a:fillRect/>
          </a:stretch>
        </p:blipFill>
        <p:spPr bwMode="auto">
          <a:xfrm>
            <a:off x="4214810" y="0"/>
            <a:ext cx="3143272" cy="4315515"/>
          </a:xfrm>
          <a:prstGeom prst="rect">
            <a:avLst/>
          </a:prstGeom>
          <a:noFill/>
        </p:spPr>
      </p:pic>
      <p:pic>
        <p:nvPicPr>
          <p:cNvPr id="18434" name="Picture 2" descr="C:\Users\Наталья\Desktop\Новая папка\image-26-10-22-06-54.png"/>
          <p:cNvPicPr>
            <a:picLocks noChangeAspect="1" noChangeArrowheads="1"/>
          </p:cNvPicPr>
          <p:nvPr/>
        </p:nvPicPr>
        <p:blipFill>
          <a:blip r:embed="rId4" cstate="print"/>
          <a:srcRect l="9090" t="10510" b="15341"/>
          <a:stretch>
            <a:fillRect/>
          </a:stretch>
        </p:blipFill>
        <p:spPr bwMode="auto">
          <a:xfrm>
            <a:off x="0" y="0"/>
            <a:ext cx="2857515" cy="4143404"/>
          </a:xfrm>
          <a:prstGeom prst="rect">
            <a:avLst/>
          </a:prstGeom>
          <a:noFill/>
        </p:spPr>
      </p:pic>
      <p:pic>
        <p:nvPicPr>
          <p:cNvPr id="18437" name="Picture 5" descr="C:\Users\Наталья\Desktop\Новая папка\image-26-10-22-06-54-3.png"/>
          <p:cNvPicPr>
            <a:picLocks noChangeAspect="1" noChangeArrowheads="1"/>
          </p:cNvPicPr>
          <p:nvPr/>
        </p:nvPicPr>
        <p:blipFill>
          <a:blip r:embed="rId5" cstate="print"/>
          <a:srcRect t="10547" b="15624"/>
          <a:stretch>
            <a:fillRect/>
          </a:stretch>
        </p:blipFill>
        <p:spPr bwMode="auto">
          <a:xfrm>
            <a:off x="1785918" y="3214686"/>
            <a:ext cx="2775829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Макароны отварные с сыром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eeform 26"/>
          <p:cNvSpPr>
            <a:spLocks/>
          </p:cNvSpPr>
          <p:nvPr/>
        </p:nvSpPr>
        <p:spPr bwMode="gray">
          <a:xfrm flipH="1">
            <a:off x="2286000" y="185958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" name="Freeform 27"/>
          <p:cNvSpPr>
            <a:spLocks/>
          </p:cNvSpPr>
          <p:nvPr/>
        </p:nvSpPr>
        <p:spPr bwMode="gray">
          <a:xfrm>
            <a:off x="4587875" y="185958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2286000" y="3874125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" name="Freeform 29"/>
          <p:cNvSpPr>
            <a:spLocks/>
          </p:cNvSpPr>
          <p:nvPr/>
        </p:nvSpPr>
        <p:spPr bwMode="gray">
          <a:xfrm flipH="1">
            <a:off x="4587875" y="3874125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gray">
          <a:xfrm>
            <a:off x="3286116" y="2500306"/>
            <a:ext cx="2643206" cy="2571768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white">
          <a:xfrm>
            <a:off x="2487613" y="2262812"/>
            <a:ext cx="15795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0" dirty="0" smtClean="0">
                <a:solidFill>
                  <a:srgbClr val="FFFFFF"/>
                </a:solidFill>
                <a:cs typeface="Arial" charset="0"/>
              </a:rPr>
              <a:t>белки</a:t>
            </a:r>
            <a:endParaRPr lang="en-US" sz="2800" b="1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white">
          <a:xfrm>
            <a:off x="4838700" y="2262812"/>
            <a:ext cx="15795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жиры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white">
          <a:xfrm>
            <a:off x="2495550" y="4813925"/>
            <a:ext cx="17906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углеводы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white">
          <a:xfrm>
            <a:off x="4572000" y="4813925"/>
            <a:ext cx="20717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калорийность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gray">
          <a:xfrm>
            <a:off x="3571868" y="2928934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4,6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gray">
          <a:xfrm>
            <a:off x="4714876" y="2928934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7,7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gray">
          <a:xfrm>
            <a:off x="3428992" y="4071942"/>
            <a:ext cx="8258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23,2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4714876" y="4071942"/>
            <a:ext cx="10086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172,8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Кисель из яблок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eeform 26"/>
          <p:cNvSpPr>
            <a:spLocks/>
          </p:cNvSpPr>
          <p:nvPr/>
        </p:nvSpPr>
        <p:spPr bwMode="gray">
          <a:xfrm flipH="1">
            <a:off x="2286000" y="185958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" name="Freeform 27"/>
          <p:cNvSpPr>
            <a:spLocks/>
          </p:cNvSpPr>
          <p:nvPr/>
        </p:nvSpPr>
        <p:spPr bwMode="gray">
          <a:xfrm>
            <a:off x="4587875" y="185958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2286000" y="3874125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" name="Freeform 29"/>
          <p:cNvSpPr>
            <a:spLocks/>
          </p:cNvSpPr>
          <p:nvPr/>
        </p:nvSpPr>
        <p:spPr bwMode="gray">
          <a:xfrm flipH="1">
            <a:off x="4587875" y="3874125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gray">
          <a:xfrm>
            <a:off x="3286116" y="2643182"/>
            <a:ext cx="2500330" cy="2428892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white">
          <a:xfrm>
            <a:off x="2487613" y="2262812"/>
            <a:ext cx="15795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0" dirty="0" smtClean="0">
                <a:solidFill>
                  <a:srgbClr val="FFFFFF"/>
                </a:solidFill>
                <a:cs typeface="Arial" charset="0"/>
              </a:rPr>
              <a:t>белки</a:t>
            </a:r>
            <a:endParaRPr lang="en-US" sz="2800" b="1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white">
          <a:xfrm>
            <a:off x="4838700" y="2262812"/>
            <a:ext cx="15795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жиры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white">
          <a:xfrm>
            <a:off x="2495550" y="4813925"/>
            <a:ext cx="17906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углеводы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white">
          <a:xfrm>
            <a:off x="4572000" y="4813925"/>
            <a:ext cx="20717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калорийность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gray">
          <a:xfrm>
            <a:off x="3571868" y="2928934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0,1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gray">
          <a:xfrm>
            <a:off x="4857752" y="3000372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0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gray">
          <a:xfrm>
            <a:off x="3500430" y="4143380"/>
            <a:ext cx="8258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26,9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4643438" y="4143380"/>
            <a:ext cx="10086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110,2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 пшеничный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eeform 26"/>
          <p:cNvSpPr>
            <a:spLocks/>
          </p:cNvSpPr>
          <p:nvPr/>
        </p:nvSpPr>
        <p:spPr bwMode="gray">
          <a:xfrm flipH="1">
            <a:off x="2286000" y="185958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" name="Freeform 27"/>
          <p:cNvSpPr>
            <a:spLocks/>
          </p:cNvSpPr>
          <p:nvPr/>
        </p:nvSpPr>
        <p:spPr bwMode="gray">
          <a:xfrm>
            <a:off x="4587875" y="185958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2286000" y="3874125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" name="Freeform 29"/>
          <p:cNvSpPr>
            <a:spLocks/>
          </p:cNvSpPr>
          <p:nvPr/>
        </p:nvSpPr>
        <p:spPr bwMode="gray">
          <a:xfrm flipH="1">
            <a:off x="4587875" y="3874125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gray">
          <a:xfrm>
            <a:off x="3286116" y="2500306"/>
            <a:ext cx="2643206" cy="2571768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white">
          <a:xfrm>
            <a:off x="2487613" y="2262812"/>
            <a:ext cx="15795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0" dirty="0" smtClean="0">
                <a:solidFill>
                  <a:srgbClr val="FFFFFF"/>
                </a:solidFill>
                <a:cs typeface="Arial" charset="0"/>
              </a:rPr>
              <a:t>белки</a:t>
            </a:r>
            <a:endParaRPr lang="en-US" sz="2800" b="1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white">
          <a:xfrm>
            <a:off x="4838700" y="2262812"/>
            <a:ext cx="15795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жиры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white">
          <a:xfrm>
            <a:off x="2495550" y="4813925"/>
            <a:ext cx="17906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углеводы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white">
          <a:xfrm>
            <a:off x="4572000" y="4813925"/>
            <a:ext cx="20717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калорийность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gray">
          <a:xfrm>
            <a:off x="3571868" y="2928934"/>
            <a:ext cx="8258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3,95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gray">
          <a:xfrm>
            <a:off x="4714876" y="2928934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0,5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gray">
          <a:xfrm>
            <a:off x="3428992" y="4071942"/>
            <a:ext cx="8258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24,2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4714876" y="4071942"/>
            <a:ext cx="10086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116,9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 ржаной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eeform 26"/>
          <p:cNvSpPr>
            <a:spLocks/>
          </p:cNvSpPr>
          <p:nvPr/>
        </p:nvSpPr>
        <p:spPr bwMode="gray">
          <a:xfrm flipH="1">
            <a:off x="2286000" y="185958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" name="Freeform 27"/>
          <p:cNvSpPr>
            <a:spLocks/>
          </p:cNvSpPr>
          <p:nvPr/>
        </p:nvSpPr>
        <p:spPr bwMode="gray">
          <a:xfrm>
            <a:off x="4587875" y="185958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2286000" y="3874125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" name="Freeform 29"/>
          <p:cNvSpPr>
            <a:spLocks/>
          </p:cNvSpPr>
          <p:nvPr/>
        </p:nvSpPr>
        <p:spPr bwMode="gray">
          <a:xfrm flipH="1">
            <a:off x="4587875" y="3874125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gray">
          <a:xfrm>
            <a:off x="3286116" y="2500306"/>
            <a:ext cx="2643206" cy="2571768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white">
          <a:xfrm>
            <a:off x="2487613" y="2262812"/>
            <a:ext cx="15795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0" dirty="0" smtClean="0">
                <a:solidFill>
                  <a:srgbClr val="FFFFFF"/>
                </a:solidFill>
                <a:cs typeface="Arial" charset="0"/>
              </a:rPr>
              <a:t>белки</a:t>
            </a:r>
            <a:endParaRPr lang="en-US" sz="2800" b="1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white">
          <a:xfrm>
            <a:off x="4838700" y="2262812"/>
            <a:ext cx="15795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жиры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white">
          <a:xfrm>
            <a:off x="2495550" y="4813925"/>
            <a:ext cx="17906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углеводы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white">
          <a:xfrm>
            <a:off x="4572000" y="4813925"/>
            <a:ext cx="20717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калорийность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gray">
          <a:xfrm>
            <a:off x="3571868" y="2928934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4,3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gray">
          <a:xfrm>
            <a:off x="4714876" y="2928934"/>
            <a:ext cx="857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1,65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gray">
          <a:xfrm>
            <a:off x="3428992" y="4071942"/>
            <a:ext cx="8258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21,3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4714876" y="4071942"/>
            <a:ext cx="732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129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Масло сливочное «Крестьянское»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eeform 26"/>
          <p:cNvSpPr>
            <a:spLocks/>
          </p:cNvSpPr>
          <p:nvPr/>
        </p:nvSpPr>
        <p:spPr bwMode="gray">
          <a:xfrm flipH="1">
            <a:off x="2286000" y="185958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" name="Freeform 27"/>
          <p:cNvSpPr>
            <a:spLocks/>
          </p:cNvSpPr>
          <p:nvPr/>
        </p:nvSpPr>
        <p:spPr bwMode="gray">
          <a:xfrm>
            <a:off x="4587875" y="185958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2286000" y="3874125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" name="Freeform 29"/>
          <p:cNvSpPr>
            <a:spLocks/>
          </p:cNvSpPr>
          <p:nvPr/>
        </p:nvSpPr>
        <p:spPr bwMode="gray">
          <a:xfrm flipH="1">
            <a:off x="4587875" y="3874125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gray">
          <a:xfrm>
            <a:off x="3286116" y="2500306"/>
            <a:ext cx="2643206" cy="2571768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white">
          <a:xfrm>
            <a:off x="2487613" y="2262812"/>
            <a:ext cx="15795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0" dirty="0" smtClean="0">
                <a:solidFill>
                  <a:srgbClr val="FFFFFF"/>
                </a:solidFill>
                <a:cs typeface="Arial" charset="0"/>
              </a:rPr>
              <a:t>белки</a:t>
            </a:r>
            <a:endParaRPr lang="en-US" sz="2800" b="1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white">
          <a:xfrm>
            <a:off x="4838700" y="2262812"/>
            <a:ext cx="15795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жиры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white">
          <a:xfrm>
            <a:off x="2495550" y="4813925"/>
            <a:ext cx="17906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углеводы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white">
          <a:xfrm>
            <a:off x="4572000" y="4813925"/>
            <a:ext cx="20717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калорийность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gray">
          <a:xfrm>
            <a:off x="3571868" y="2928934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0,1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gray">
          <a:xfrm>
            <a:off x="4714876" y="2928934"/>
            <a:ext cx="857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7,2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gray">
          <a:xfrm>
            <a:off x="3428992" y="4071942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0,1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4714876" y="4071942"/>
            <a:ext cx="550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66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Биойгурт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eeform 26"/>
          <p:cNvSpPr>
            <a:spLocks/>
          </p:cNvSpPr>
          <p:nvPr/>
        </p:nvSpPr>
        <p:spPr bwMode="gray">
          <a:xfrm flipH="1">
            <a:off x="2286000" y="185958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" name="Freeform 27"/>
          <p:cNvSpPr>
            <a:spLocks/>
          </p:cNvSpPr>
          <p:nvPr/>
        </p:nvSpPr>
        <p:spPr bwMode="gray">
          <a:xfrm>
            <a:off x="4587875" y="185958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2286000" y="3874125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" name="Freeform 29"/>
          <p:cNvSpPr>
            <a:spLocks/>
          </p:cNvSpPr>
          <p:nvPr/>
        </p:nvSpPr>
        <p:spPr bwMode="gray">
          <a:xfrm flipH="1">
            <a:off x="4587875" y="3874125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gray">
          <a:xfrm>
            <a:off x="3286116" y="2500306"/>
            <a:ext cx="2643206" cy="2571768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white">
          <a:xfrm>
            <a:off x="2487613" y="2262812"/>
            <a:ext cx="15795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0" dirty="0" smtClean="0">
                <a:solidFill>
                  <a:srgbClr val="FFFFFF"/>
                </a:solidFill>
                <a:cs typeface="Arial" charset="0"/>
              </a:rPr>
              <a:t>белки</a:t>
            </a:r>
            <a:endParaRPr lang="en-US" sz="2800" b="1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white">
          <a:xfrm>
            <a:off x="4838700" y="2262812"/>
            <a:ext cx="15795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жиры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white">
          <a:xfrm>
            <a:off x="2495550" y="4813925"/>
            <a:ext cx="17906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углеводы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white">
          <a:xfrm>
            <a:off x="4572000" y="4813925"/>
            <a:ext cx="20717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калорийность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gray">
          <a:xfrm>
            <a:off x="3571868" y="2928934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4,4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gray">
          <a:xfrm>
            <a:off x="4714876" y="2928934"/>
            <a:ext cx="857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3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gray">
          <a:xfrm>
            <a:off x="3428992" y="4071942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6,5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4714876" y="4071942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6,5</a:t>
            </a:r>
            <a:endParaRPr lang="en-US" sz="2800" b="1" i="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dc9cc8bad61f1e6d7f9652c52c806668e49ae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168</Words>
  <Application>Microsoft Office PowerPoint</Application>
  <PresentationFormat>Экран (4:3)</PresentationFormat>
  <Paragraphs>115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Горячий завтрак в МБОУ СОШ №7 (из истории школьного питания) 26 октября 2022 г.</vt:lpstr>
      <vt:lpstr>Выход в граммах</vt:lpstr>
      <vt:lpstr>Презентация PowerPoint</vt:lpstr>
      <vt:lpstr>Макароны отварные с сыром</vt:lpstr>
      <vt:lpstr>Кисель из яблок</vt:lpstr>
      <vt:lpstr>Хлеб пшеничный</vt:lpstr>
      <vt:lpstr>Хлеб ржаной</vt:lpstr>
      <vt:lpstr>Масло сливочное «Крестьянское»</vt:lpstr>
      <vt:lpstr>Биойгурт</vt:lpstr>
      <vt:lpstr>Яблоко сезонное</vt:lpstr>
      <vt:lpstr>Презентация PowerPoint</vt:lpstr>
      <vt:lpstr>Приятного аппетита! Встретимся за обедом!</vt:lpstr>
    </vt:vector>
  </TitlesOfParts>
  <Company>http://presentation-creation.ru/powerpoint-presentation.html</Company>
  <LinksUpToDate>false</LinksUpToDate>
  <SharedDoc>false</SharedDoc>
  <HyperlinkBase>http://presentation-creation.ru/powerpoint-presentation.html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Спелые витамины</dc:title>
  <dc:creator>obstinate</dc:creator>
  <cp:lastModifiedBy>Larisa</cp:lastModifiedBy>
  <cp:revision>33</cp:revision>
  <dcterms:created xsi:type="dcterms:W3CDTF">2017-10-22T18:01:27Z</dcterms:created>
  <dcterms:modified xsi:type="dcterms:W3CDTF">2022-10-26T18:51:29Z</dcterms:modified>
</cp:coreProperties>
</file>